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82" r:id="rId4"/>
    <p:sldId id="263" r:id="rId5"/>
    <p:sldId id="264" r:id="rId6"/>
    <p:sldId id="265" r:id="rId7"/>
    <p:sldId id="266" r:id="rId8"/>
    <p:sldId id="269" r:id="rId9"/>
    <p:sldId id="259" r:id="rId10"/>
    <p:sldId id="260" r:id="rId11"/>
    <p:sldId id="261" r:id="rId12"/>
    <p:sldId id="262" r:id="rId13"/>
    <p:sldId id="267" r:id="rId14"/>
    <p:sldId id="268" r:id="rId15"/>
    <p:sldId id="270" r:id="rId16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172" autoAdjust="0"/>
    <p:restoredTop sz="82580" autoAdjust="0"/>
  </p:normalViewPr>
  <p:slideViewPr>
    <p:cSldViewPr snapToGrid="0">
      <p:cViewPr>
        <p:scale>
          <a:sx n="78" d="100"/>
          <a:sy n="78" d="100"/>
        </p:scale>
        <p:origin x="-2724" y="-312"/>
      </p:cViewPr>
      <p:guideLst>
        <p:guide orient="horz" pos="3368"/>
        <p:guide pos="47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6b4128d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6b4128d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6b4128d4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6b4128d4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b4128d4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6b4128d4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b4128d4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6b4128d4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Fuze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 ms = destroy the roof,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ms = explode 3 meters below roof, perfect for single storey building,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ms = good for all other buildings, explode inside the building.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ms for BLU-109 only, for bunkers or more than 20m high buildings.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 all bombs in level bombing, without specific input like impact angle on JDAMs, the higher you drop the bomb, the higher the impact angle. It goes from around 30° at 5000' to 60° at 250000. So basically you for the release profile by indicating the desired angle of impact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Effect</a:t>
            </a:r>
            <a:r>
              <a:rPr lang="nb-NO" baseline="0" dirty="0" smtClean="0"/>
              <a:t> Radius (CER) is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in Risk </a:t>
            </a:r>
            <a:r>
              <a:rPr lang="nb-NO" baseline="0" dirty="0" err="1" smtClean="0"/>
              <a:t>Estimates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Distances</a:t>
            </a:r>
            <a:r>
              <a:rPr lang="nb-NO" baseline="0" dirty="0" smtClean="0"/>
              <a:t>.</a:t>
            </a:r>
            <a:endParaRPr lang="nb-NO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CER is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Risk </a:t>
            </a:r>
            <a:r>
              <a:rPr lang="nb-NO" baseline="0" dirty="0" err="1" smtClean="0"/>
              <a:t>Estimate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Distances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listed</a:t>
            </a:r>
            <a:r>
              <a:rPr lang="nb-NO" baseline="0" dirty="0" smtClean="0"/>
              <a:t> in SPINS).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1: </a:t>
            </a:r>
            <a:r>
              <a:rPr lang="nb-NO" baseline="0" dirty="0" err="1" smtClean="0"/>
              <a:t>Military</a:t>
            </a:r>
            <a:r>
              <a:rPr lang="nb-NO" baseline="0" dirty="0" smtClean="0"/>
              <a:t> target (legal </a:t>
            </a:r>
            <a:r>
              <a:rPr lang="nb-NO" baseline="0" dirty="0" err="1" smtClean="0"/>
              <a:t>military</a:t>
            </a:r>
            <a:r>
              <a:rPr lang="nb-NO" baseline="0" dirty="0" smtClean="0"/>
              <a:t> target),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restriction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2: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issue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storage</a:t>
            </a:r>
            <a:r>
              <a:rPr lang="nb-NO" baseline="0" dirty="0" smtClean="0"/>
              <a:t>, hut, </a:t>
            </a:r>
            <a:r>
              <a:rPr lang="nb-NO" baseline="0" dirty="0" err="1" smtClean="0"/>
              <a:t>small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construction</a:t>
            </a:r>
            <a:r>
              <a:rPr lang="nb-NO" baseline="0" dirty="0" smtClean="0"/>
              <a:t>). No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allowed</a:t>
            </a:r>
            <a:r>
              <a:rPr lang="nb-NO" baseline="0" dirty="0" smtClean="0"/>
              <a:t> and FAH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take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minde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avoid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</a:t>
            </a:r>
            <a:r>
              <a:rPr lang="nb-NO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3: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  (</a:t>
            </a:r>
            <a:r>
              <a:rPr lang="nb-NO" baseline="0" dirty="0" err="1" smtClean="0"/>
              <a:t>Residential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buildings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houses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structures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explosion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such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fuel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storages</a:t>
            </a:r>
            <a:r>
              <a:rPr lang="nb-NO" baseline="0" dirty="0" smtClean="0"/>
              <a:t>), </a:t>
            </a:r>
            <a:r>
              <a:rPr lang="nb-NO" baseline="0" dirty="0" err="1" smtClean="0"/>
              <a:t>Precision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guided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neededl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4: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CER and </a:t>
            </a:r>
            <a:r>
              <a:rPr lang="nb-NO" baseline="0" dirty="0" err="1" smtClean="0"/>
              <a:t>likely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damaged</a:t>
            </a:r>
            <a:r>
              <a:rPr lang="nb-NO" baseline="0" dirty="0" smtClean="0"/>
              <a:t> by </a:t>
            </a:r>
            <a:r>
              <a:rPr lang="nb-NO" baseline="0" dirty="0" err="1" smtClean="0"/>
              <a:t>attack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Damages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minimized</a:t>
            </a:r>
            <a:r>
              <a:rPr lang="nb-NO" baseline="0" dirty="0" smtClean="0"/>
              <a:t> </a:t>
            </a:r>
            <a:r>
              <a:rPr lang="nb-NO" baseline="0" dirty="0" smtClean="0"/>
              <a:t>by </a:t>
            </a:r>
            <a:r>
              <a:rPr lang="nb-NO" baseline="0" dirty="0" smtClean="0"/>
              <a:t>FAH and </a:t>
            </a:r>
            <a:r>
              <a:rPr lang="nb-NO" baseline="0" dirty="0" err="1" smtClean="0"/>
              <a:t>delayed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fuze</a:t>
            </a:r>
            <a:r>
              <a:rPr lang="nb-NO" baseline="0" dirty="0" smtClean="0"/>
              <a:t> </a:t>
            </a:r>
            <a:r>
              <a:rPr lang="nb-NO" baseline="0" dirty="0" smtClean="0"/>
              <a:t>settings. JFACC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agency</a:t>
            </a:r>
            <a:r>
              <a:rPr lang="nb-NO" baseline="0" dirty="0" smtClean="0"/>
              <a:t> for CDE 4 targets.  (AWACS </a:t>
            </a:r>
            <a:r>
              <a:rPr lang="nb-NO" baseline="0" dirty="0" err="1" smtClean="0"/>
              <a:t>delegated</a:t>
            </a:r>
            <a:r>
              <a:rPr lang="nb-NO" baseline="0" dirty="0" smtClean="0"/>
              <a:t> during </a:t>
            </a:r>
            <a:r>
              <a:rPr lang="nb-NO" baseline="0" dirty="0" err="1" smtClean="0"/>
              <a:t>missions</a:t>
            </a:r>
            <a:r>
              <a:rPr lang="nb-NO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5: </a:t>
            </a:r>
            <a:r>
              <a:rPr lang="nb-NO" baseline="0" dirty="0" err="1" smtClean="0"/>
              <a:t>Civilian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casualites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expected</a:t>
            </a:r>
            <a:r>
              <a:rPr lang="nb-NO" baseline="0" dirty="0" smtClean="0"/>
              <a:t>, CJTF-HQ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</a:t>
            </a:r>
            <a:r>
              <a:rPr lang="nb-NO" baseline="0" dirty="0" smtClean="0"/>
              <a:t> for striking CDE 5 targets.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 smtClean="0"/>
              <a:t>SRNTGT074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lvl="0"/>
            <a:r>
              <a:rPr lang="en-US" sz="4000" dirty="0" smtClean="0"/>
              <a:t>Apatite West Vehicle Factory</a:t>
            </a:r>
            <a:r>
              <a:rPr lang="fr" sz="4000" dirty="0" smtClean="0"/>
              <a:t>, SRN</a:t>
            </a:r>
            <a:endParaRPr sz="400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OPAC CLASSIFIED</a:t>
            </a:r>
          </a:p>
          <a:p>
            <a:pPr lvl="0" algn="ctr"/>
            <a:r>
              <a:rPr lang="en-US" b="1" dirty="0" smtClean="0">
                <a:solidFill>
                  <a:srgbClr val="FF0000"/>
                </a:solidFill>
              </a:rPr>
              <a:t> REL TO CJTF-23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FF0000"/>
                </a:solidFill>
              </a:rPr>
              <a:t> </a:t>
            </a:r>
            <a:r>
              <a:rPr lang="fr" b="1" dirty="0">
                <a:solidFill>
                  <a:srgbClr val="FF0000"/>
                </a:solidFill>
              </a:rPr>
              <a:t>REL TO </a:t>
            </a:r>
            <a:r>
              <a:rPr lang="fr" b="1" dirty="0" smtClean="0">
                <a:solidFill>
                  <a:srgbClr val="FF0000"/>
                </a:solidFill>
              </a:rPr>
              <a:t>CJTF-23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02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574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17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[FACILITY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CRITICAL ELEMENT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3" name="Google Shape;103;p17"/>
          <p:cNvGrpSpPr/>
          <p:nvPr/>
        </p:nvGrpSpPr>
        <p:grpSpPr>
          <a:xfrm>
            <a:off x="5433300" y="3550225"/>
            <a:ext cx="3186600" cy="2358900"/>
            <a:chOff x="3452100" y="4159825"/>
            <a:chExt cx="3186600" cy="2358900"/>
          </a:xfrm>
        </p:grpSpPr>
        <p:sp>
          <p:nvSpPr>
            <p:cNvPr id="104" name="Google Shape;104;p17"/>
            <p:cNvSpPr txBox="1"/>
            <p:nvPr/>
          </p:nvSpPr>
          <p:spPr>
            <a:xfrm>
              <a:off x="3452100" y="4159825"/>
              <a:ext cx="3186600" cy="102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CE1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SUPPORT BLDG 01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PV CHAR: xxx xx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L = xxx FT, W = xx FT, H = xx FT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05" name="Google Shape;105;p17"/>
            <p:cNvCxnSpPr>
              <a:stCxn id="104" idx="2"/>
            </p:cNvCxnSpPr>
            <p:nvPr/>
          </p:nvCxnSpPr>
          <p:spPr>
            <a:xfrm>
              <a:off x="5045400" y="5185225"/>
              <a:ext cx="1002000" cy="1333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" name="Google Shape;106;p17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07" name="Google Shape;107;p17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8" name="Google Shape;108;p17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1959275" y="7481450"/>
            <a:ext cx="4573200" cy="1025400"/>
            <a:chOff x="1959275" y="7481450"/>
            <a:chExt cx="4573200" cy="1025400"/>
          </a:xfrm>
        </p:grpSpPr>
        <p:sp>
          <p:nvSpPr>
            <p:cNvPr id="110" name="Google Shape;110;p17"/>
            <p:cNvSpPr txBox="1"/>
            <p:nvPr/>
          </p:nvSpPr>
          <p:spPr>
            <a:xfrm>
              <a:off x="1959275" y="7481450"/>
              <a:ext cx="3186600" cy="102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CE2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SUPPORT BLDG 02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PV CHAR: xxx xx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L = xxx FT, W = xx FT, H = xx FT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11" name="Google Shape;111;p17"/>
            <p:cNvCxnSpPr>
              <a:stCxn id="110" idx="3"/>
            </p:cNvCxnSpPr>
            <p:nvPr/>
          </p:nvCxnSpPr>
          <p:spPr>
            <a:xfrm rot="10800000" flipH="1">
              <a:off x="5145875" y="7713650"/>
              <a:ext cx="1386600" cy="280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" name="Google Shape;112;p17"/>
          <p:cNvSpPr/>
          <p:nvPr/>
        </p:nvSpPr>
        <p:spPr>
          <a:xfrm>
            <a:off x="5291313" y="5081150"/>
            <a:ext cx="4537375" cy="3671450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Google Shape;113;p17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114" name="Google Shape;114;p17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ktangel 17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Google Shape;120;p18"/>
          <p:cNvGraphicFramePr/>
          <p:nvPr/>
        </p:nvGraphicFramePr>
        <p:xfrm>
          <a:off x="0" y="0"/>
          <a:ext cx="15120000" cy="10728408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106065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[FACILITY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CRITICAL ELEMENT GRAPHIC [X]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SPLIT REFERENCE 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77427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553731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1" name="Google Shape;121;p18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22" name="Google Shape;122;p18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3" name="Google Shape;123;p18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4979550" y="4412225"/>
            <a:ext cx="3925350" cy="1236300"/>
            <a:chOff x="4979550" y="4412225"/>
            <a:chExt cx="3925350" cy="1236300"/>
          </a:xfrm>
        </p:grpSpPr>
        <p:cxnSp>
          <p:nvCxnSpPr>
            <p:cNvPr id="125" name="Google Shape;125;p18"/>
            <p:cNvCxnSpPr>
              <a:stCxn id="126" idx="3"/>
              <a:endCxn id="127" idx="1"/>
            </p:cNvCxnSpPr>
            <p:nvPr/>
          </p:nvCxnSpPr>
          <p:spPr>
            <a:xfrm>
              <a:off x="6354750" y="5030375"/>
              <a:ext cx="5415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" name="Google Shape;126;p18"/>
            <p:cNvSpPr txBox="1"/>
            <p:nvPr/>
          </p:nvSpPr>
          <p:spPr>
            <a:xfrm>
              <a:off x="4979550" y="4820225"/>
              <a:ext cx="1375200" cy="4203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SPLIT 1 OF 2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6896100" y="4412225"/>
              <a:ext cx="2008800" cy="1236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8"/>
          <p:cNvGrpSpPr/>
          <p:nvPr/>
        </p:nvGrpSpPr>
        <p:grpSpPr>
          <a:xfrm>
            <a:off x="3071075" y="6504250"/>
            <a:ext cx="3925350" cy="1236300"/>
            <a:chOff x="4979550" y="4412225"/>
            <a:chExt cx="3925350" cy="1236300"/>
          </a:xfrm>
        </p:grpSpPr>
        <p:cxnSp>
          <p:nvCxnSpPr>
            <p:cNvPr id="129" name="Google Shape;129;p18"/>
            <p:cNvCxnSpPr>
              <a:stCxn id="130" idx="3"/>
              <a:endCxn id="131" idx="1"/>
            </p:cNvCxnSpPr>
            <p:nvPr/>
          </p:nvCxnSpPr>
          <p:spPr>
            <a:xfrm>
              <a:off x="6354750" y="5030375"/>
              <a:ext cx="5415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18"/>
            <p:cNvSpPr txBox="1"/>
            <p:nvPr/>
          </p:nvSpPr>
          <p:spPr>
            <a:xfrm>
              <a:off x="4979550" y="4820225"/>
              <a:ext cx="1375200" cy="4203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SPLIT 2 OF 2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6896100" y="4412225"/>
              <a:ext cx="2008800" cy="1236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8"/>
          <p:cNvSpPr/>
          <p:nvPr/>
        </p:nvSpPr>
        <p:spPr>
          <a:xfrm>
            <a:off x="5291313" y="5081150"/>
            <a:ext cx="4537375" cy="3671450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Google Shape;133;p18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134" name="Google Shape;134;p18"/>
          <p:cNvSpPr txBox="1"/>
          <p:nvPr/>
        </p:nvSpPr>
        <p:spPr>
          <a:xfrm>
            <a:off x="99300" y="23033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8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ktangel 19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19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CRITICAL </a:t>
                      </a:r>
                      <a:r>
                        <a:rPr lang="fr" sz="2000" b="1" dirty="0"/>
                        <a:t>ELEMENT GRAPHIC SPLIT [X] OF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41" name="Google Shape;141;p19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42" name="Google Shape;142;p19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3" name="Google Shape;143;p19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144" name="Google Shape;144;p19"/>
          <p:cNvGrpSpPr/>
          <p:nvPr/>
        </p:nvGrpSpPr>
        <p:grpSpPr>
          <a:xfrm>
            <a:off x="3753425" y="3342425"/>
            <a:ext cx="3186600" cy="2358900"/>
            <a:chOff x="3452100" y="4159825"/>
            <a:chExt cx="3186600" cy="2358900"/>
          </a:xfrm>
        </p:grpSpPr>
        <p:sp>
          <p:nvSpPr>
            <p:cNvPr id="145" name="Google Shape;145;p19"/>
            <p:cNvSpPr txBox="1"/>
            <p:nvPr/>
          </p:nvSpPr>
          <p:spPr>
            <a:xfrm>
              <a:off x="3452100" y="4159825"/>
              <a:ext cx="3186600" cy="102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CE1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SUPPORT BLDG 01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PV CHAR: xxx xx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L = xxx FT, W = xx FT, H = xx FT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46" name="Google Shape;146;p19"/>
            <p:cNvCxnSpPr>
              <a:stCxn id="145" idx="2"/>
            </p:cNvCxnSpPr>
            <p:nvPr/>
          </p:nvCxnSpPr>
          <p:spPr>
            <a:xfrm>
              <a:off x="5045400" y="5185225"/>
              <a:ext cx="1002000" cy="1333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9"/>
          <p:cNvSpPr/>
          <p:nvPr/>
        </p:nvSpPr>
        <p:spPr>
          <a:xfrm>
            <a:off x="8595468" y="6415931"/>
            <a:ext cx="2403109" cy="1910644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62" h="38490" extrusionOk="0">
                <a:moveTo>
                  <a:pt x="0" y="38342"/>
                </a:moveTo>
                <a:lnTo>
                  <a:pt x="2273" y="130"/>
                </a:lnTo>
                <a:cubicBezTo>
                  <a:pt x="2265" y="304"/>
                  <a:pt x="48429" y="0"/>
                  <a:pt x="48421" y="174"/>
                </a:cubicBezTo>
                <a:cubicBezTo>
                  <a:pt x="48435" y="5650"/>
                  <a:pt x="48448" y="11126"/>
                  <a:pt x="48462" y="16602"/>
                </a:cubicBezTo>
                <a:lnTo>
                  <a:pt x="28425" y="16173"/>
                </a:lnTo>
                <a:lnTo>
                  <a:pt x="28857" y="38490"/>
                </a:lnTo>
                <a:lnTo>
                  <a:pt x="208" y="38299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Google Shape;148;p19"/>
          <p:cNvSpPr txBox="1"/>
          <p:nvPr/>
        </p:nvSpPr>
        <p:spPr>
          <a:xfrm>
            <a:off x="0" y="10086933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149" name="Google Shape;149;p19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3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ktangel 1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24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[FACILITY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COLLOCATED FACILITY GRAPHIC</a:t>
                      </a: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2" name="Google Shape;222;p2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grpSp>
        <p:nvGrpSpPr>
          <p:cNvPr id="224" name="Google Shape;224;p24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225" name="Google Shape;225;p24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6" name="Google Shape;226;p24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sp>
        <p:nvSpPr>
          <p:cNvPr id="227" name="Google Shape;227;p24"/>
          <p:cNvSpPr/>
          <p:nvPr/>
        </p:nvSpPr>
        <p:spPr>
          <a:xfrm rot="6727683">
            <a:off x="6891639" y="6806410"/>
            <a:ext cx="768520" cy="955517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Google Shape;228;p24"/>
          <p:cNvSpPr/>
          <p:nvPr/>
        </p:nvSpPr>
        <p:spPr>
          <a:xfrm>
            <a:off x="5824730" y="5599900"/>
            <a:ext cx="2249631" cy="2196996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Google Shape;229;p24"/>
          <p:cNvSpPr/>
          <p:nvPr/>
        </p:nvSpPr>
        <p:spPr>
          <a:xfrm rot="-8527323">
            <a:off x="5215054" y="5130113"/>
            <a:ext cx="768569" cy="955461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30" name="Google Shape;230;p24"/>
          <p:cNvGrpSpPr/>
          <p:nvPr/>
        </p:nvGrpSpPr>
        <p:grpSpPr>
          <a:xfrm>
            <a:off x="2875975" y="3530000"/>
            <a:ext cx="2533050" cy="1733100"/>
            <a:chOff x="4206025" y="5185225"/>
            <a:chExt cx="2533050" cy="1733100"/>
          </a:xfrm>
        </p:grpSpPr>
        <p:sp>
          <p:nvSpPr>
            <p:cNvPr id="231" name="Google Shape;231;p24"/>
            <p:cNvSpPr txBox="1"/>
            <p:nvPr/>
          </p:nvSpPr>
          <p:spPr>
            <a:xfrm>
              <a:off x="4206025" y="5185225"/>
              <a:ext cx="2126700" cy="5022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FACILITY NAME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XXXXXXX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32" name="Google Shape;232;p24"/>
            <p:cNvCxnSpPr>
              <a:stCxn id="231" idx="2"/>
            </p:cNvCxnSpPr>
            <p:nvPr/>
          </p:nvCxnSpPr>
          <p:spPr>
            <a:xfrm>
              <a:off x="5269375" y="5687425"/>
              <a:ext cx="1469700" cy="1230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24"/>
          <p:cNvGrpSpPr/>
          <p:nvPr/>
        </p:nvGrpSpPr>
        <p:grpSpPr>
          <a:xfrm>
            <a:off x="2984625" y="7317825"/>
            <a:ext cx="3765900" cy="502200"/>
            <a:chOff x="4162275" y="4096250"/>
            <a:chExt cx="3765900" cy="502200"/>
          </a:xfrm>
        </p:grpSpPr>
        <p:sp>
          <p:nvSpPr>
            <p:cNvPr id="234" name="Google Shape;234;p24"/>
            <p:cNvSpPr txBox="1"/>
            <p:nvPr/>
          </p:nvSpPr>
          <p:spPr>
            <a:xfrm>
              <a:off x="4162275" y="4096250"/>
              <a:ext cx="2126700" cy="5022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FACILITY NAME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XXXXXXX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35" name="Google Shape;235;p24"/>
            <p:cNvCxnSpPr>
              <a:stCxn id="234" idx="3"/>
            </p:cNvCxnSpPr>
            <p:nvPr/>
          </p:nvCxnSpPr>
          <p:spPr>
            <a:xfrm rot="10800000" flipH="1">
              <a:off x="6288975" y="4231250"/>
              <a:ext cx="1639200" cy="116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6" name="Google Shape;236;p24"/>
          <p:cNvSpPr txBox="1"/>
          <p:nvPr/>
        </p:nvSpPr>
        <p:spPr>
          <a:xfrm>
            <a:off x="1193340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INSTALLATION OUTLINE</a:t>
            </a:r>
            <a:endParaRPr b="1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FACILITY OUTLINE</a:t>
            </a:r>
            <a:endParaRPr b="1"/>
          </a:p>
        </p:txBody>
      </p:sp>
      <p:cxnSp>
        <p:nvCxnSpPr>
          <p:cNvPr id="237" name="Google Shape;237;p24"/>
          <p:cNvCxnSpPr/>
          <p:nvPr/>
        </p:nvCxnSpPr>
        <p:spPr>
          <a:xfrm>
            <a:off x="12038150" y="10346023"/>
            <a:ext cx="360000" cy="3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4"/>
          <p:cNvCxnSpPr/>
          <p:nvPr/>
        </p:nvCxnSpPr>
        <p:spPr>
          <a:xfrm>
            <a:off x="12038150" y="10554896"/>
            <a:ext cx="360000" cy="36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ektangel 22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25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[INSTALLATION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INSTALLATION OUTLINE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45" name="Google Shape;245;p25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246" name="Google Shape;246;p25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7" name="Google Shape;247;p25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sp>
        <p:nvSpPr>
          <p:cNvPr id="248" name="Google Shape;248;p25"/>
          <p:cNvSpPr/>
          <p:nvPr/>
        </p:nvSpPr>
        <p:spPr>
          <a:xfrm>
            <a:off x="5291313" y="5081150"/>
            <a:ext cx="4537375" cy="3671450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Google Shape;249;p25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250" name="Google Shape;250;p25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0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ktangel 11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/>
                <a:gridCol w="3284625"/>
                <a:gridCol w="7759450"/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 r="506"/>
          <a:stretch>
            <a:fillRect/>
          </a:stretch>
        </p:blipFill>
        <p:spPr bwMode="auto">
          <a:xfrm>
            <a:off x="0" y="1911433"/>
            <a:ext cx="15119350" cy="876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2" name="Google Shape;62;p14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</a:t>
                      </a:r>
                      <a:r>
                        <a:rPr lang="fr" sz="2000" b="1" dirty="0" smtClean="0"/>
                        <a:t>, 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 smtClean="0"/>
                        <a:t>OPAC</a:t>
                      </a:r>
                      <a:r>
                        <a:rPr lang="fr" sz="1900" b="1" baseline="0" dirty="0" smtClean="0"/>
                        <a:t> CLASSIFIED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 smtClean="0"/>
                        <a:t>REL TO CJTF-23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 smtClean="0"/>
                        <a:t>BE: SRNTGT074  </a:t>
                      </a:r>
                      <a:r>
                        <a:rPr lang="fr" sz="1500" b="1" dirty="0"/>
                        <a:t>CATCODE: </a:t>
                      </a:r>
                      <a:r>
                        <a:rPr lang="fr" sz="1500" b="1" dirty="0" smtClean="0"/>
                        <a:t>9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nb-NO" sz="1500" b="1" dirty="0" smtClean="0"/>
                        <a:t>N67 32.700 E033 44.530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ICOD: </a:t>
                      </a:r>
                      <a:r>
                        <a:rPr lang="fr" sz="1500" b="1" dirty="0" smtClean="0"/>
                        <a:t>2011-07-01</a:t>
                      </a:r>
                      <a:r>
                        <a:rPr lang="fr" sz="1500" b="1" baseline="0" dirty="0" smtClean="0"/>
                        <a:t> </a:t>
                      </a:r>
                      <a:r>
                        <a:rPr lang="fr" sz="1500" b="1" dirty="0" smtClean="0"/>
                        <a:t>DOI:2011-05-12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64" name="Google Shape;64;p14"/>
          <p:cNvSpPr txBox="1"/>
          <p:nvPr/>
        </p:nvSpPr>
        <p:spPr>
          <a:xfrm>
            <a:off x="0" y="100821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REL TO CJTF-23</a:t>
            </a:r>
            <a:endParaRPr b="1"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13999925" y="2400964"/>
            <a:ext cx="17400" cy="1080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14017325" y="2990900"/>
            <a:ext cx="50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dk1"/>
                </a:solidFill>
              </a:rPr>
              <a:t>N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146026" y="4010557"/>
            <a:ext cx="268442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err="1" smtClean="0">
                <a:solidFill>
                  <a:schemeClr val="dk1"/>
                </a:solidFill>
              </a:rPr>
              <a:t>Apatite</a:t>
            </a:r>
            <a:r>
              <a:rPr lang="nb-NO" b="1" dirty="0" smtClean="0">
                <a:solidFill>
                  <a:schemeClr val="dk1"/>
                </a:solidFill>
              </a:rPr>
              <a:t> West </a:t>
            </a:r>
            <a:r>
              <a:rPr lang="nb-NO" b="1" dirty="0" err="1" smtClean="0">
                <a:solidFill>
                  <a:schemeClr val="dk1"/>
                </a:solidFill>
              </a:rPr>
              <a:t>Vehicle</a:t>
            </a:r>
            <a:r>
              <a:rPr lang="nb-NO" b="1" dirty="0" smtClean="0">
                <a:solidFill>
                  <a:schemeClr val="dk1"/>
                </a:solidFill>
              </a:rPr>
              <a:t> </a:t>
            </a:r>
            <a:r>
              <a:rPr lang="nb-NO" b="1" dirty="0" err="1" smtClean="0">
                <a:solidFill>
                  <a:schemeClr val="dk1"/>
                </a:solidFill>
              </a:rPr>
              <a:t>Factory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SRNTGT074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stCxn id="67" idx="2"/>
          </p:cNvCxnSpPr>
          <p:nvPr/>
        </p:nvCxnSpPr>
        <p:spPr>
          <a:xfrm rot="16200000" flipH="1">
            <a:off x="6883971" y="4117022"/>
            <a:ext cx="2469937" cy="326140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9461893" y="6701849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2050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ktangel 16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74" r="3681"/>
          <a:stretch>
            <a:fillRect/>
          </a:stretch>
        </p:blipFill>
        <p:spPr bwMode="auto">
          <a:xfrm>
            <a:off x="0" y="1918742"/>
            <a:ext cx="15119350" cy="877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b="1" dirty="0" smtClean="0"/>
                        <a:t>FACILITY OUTLINE GRAPHIC</a:t>
                      </a:r>
                      <a:r>
                        <a:rPr lang="nb-NO" sz="20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nb-NO" sz="20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1" name="Google Shape;80;p15"/>
          <p:cNvSpPr txBox="1"/>
          <p:nvPr/>
        </p:nvSpPr>
        <p:spPr>
          <a:xfrm>
            <a:off x="0" y="100702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2" name="Google Shape;147;p19"/>
          <p:cNvSpPr/>
          <p:nvPr/>
        </p:nvSpPr>
        <p:spPr>
          <a:xfrm>
            <a:off x="7757017" y="6362925"/>
            <a:ext cx="538843" cy="378745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62" h="38490" extrusionOk="0">
                <a:moveTo>
                  <a:pt x="0" y="38342"/>
                </a:moveTo>
                <a:lnTo>
                  <a:pt x="2273" y="130"/>
                </a:lnTo>
                <a:cubicBezTo>
                  <a:pt x="2265" y="304"/>
                  <a:pt x="48429" y="0"/>
                  <a:pt x="48421" y="174"/>
                </a:cubicBezTo>
                <a:cubicBezTo>
                  <a:pt x="48435" y="5650"/>
                  <a:pt x="48448" y="11126"/>
                  <a:pt x="48462" y="16602"/>
                </a:cubicBezTo>
                <a:lnTo>
                  <a:pt x="28425" y="16173"/>
                </a:lnTo>
                <a:lnTo>
                  <a:pt x="28857" y="38490"/>
                </a:lnTo>
                <a:lnTo>
                  <a:pt x="208" y="38299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4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ktangel 16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" y="1908603"/>
            <a:ext cx="15119351" cy="878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6" name="Google Shape;156;p20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DESIRED </a:t>
                      </a:r>
                      <a:r>
                        <a:rPr lang="fr" sz="2000" b="1" dirty="0"/>
                        <a:t>POINT OF IMPACT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DECL ON: </a:t>
                      </a:r>
                      <a:r>
                        <a:rPr lang="fr" sz="1500" b="1" dirty="0" smtClean="0"/>
                        <a:t>2061-01-01(+50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7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158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9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9598005" y="7113521"/>
            <a:ext cx="2358683" cy="338076"/>
            <a:chOff x="4777502" y="7450897"/>
            <a:chExt cx="2341358" cy="338076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6226360" y="7450897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>
              <a:stCxn id="161" idx="2"/>
              <a:endCxn id="57" idx="5"/>
            </p:cNvCxnSpPr>
            <p:nvPr/>
          </p:nvCxnSpPr>
          <p:spPr>
            <a:xfrm rot="5400000">
              <a:off x="5698068" y="6814431"/>
              <a:ext cx="53976" cy="18951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" name="Google Shape;163;p20"/>
          <p:cNvGrpSpPr/>
          <p:nvPr/>
        </p:nvGrpSpPr>
        <p:grpSpPr>
          <a:xfrm>
            <a:off x="10915480" y="5412684"/>
            <a:ext cx="2054857" cy="1475655"/>
            <a:chOff x="2797837" y="6965375"/>
            <a:chExt cx="2039763" cy="1475655"/>
          </a:xfrm>
        </p:grpSpPr>
        <p:sp>
          <p:nvSpPr>
            <p:cNvPr id="164" name="Google Shape;164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B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5" name="Google Shape;165;p20"/>
            <p:cNvCxnSpPr>
              <a:stCxn id="164" idx="2"/>
              <a:endCxn id="60" idx="5"/>
            </p:cNvCxnSpPr>
            <p:nvPr/>
          </p:nvCxnSpPr>
          <p:spPr>
            <a:xfrm rot="5400000">
              <a:off x="2998817" y="7048496"/>
              <a:ext cx="1191554" cy="159351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" name="Google Shape;166;p20"/>
          <p:cNvGrpSpPr/>
          <p:nvPr/>
        </p:nvGrpSpPr>
        <p:grpSpPr>
          <a:xfrm>
            <a:off x="10061554" y="4668442"/>
            <a:ext cx="1379912" cy="1920348"/>
            <a:chOff x="3467824" y="6965375"/>
            <a:chExt cx="1369776" cy="1920348"/>
          </a:xfrm>
        </p:grpSpPr>
        <p:sp>
          <p:nvSpPr>
            <p:cNvPr id="167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C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8" name="Google Shape;168;p20"/>
            <p:cNvCxnSpPr>
              <a:stCxn id="167" idx="2"/>
              <a:endCxn id="63" idx="5"/>
            </p:cNvCxnSpPr>
            <p:nvPr/>
          </p:nvCxnSpPr>
          <p:spPr>
            <a:xfrm rot="5400000">
              <a:off x="3111463" y="7605836"/>
              <a:ext cx="1636248" cy="923526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20"/>
          <p:cNvSpPr txBox="1"/>
          <p:nvPr/>
        </p:nvSpPr>
        <p:spPr>
          <a:xfrm>
            <a:off x="12294758" y="4326115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SRNTGT074B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32.704 E 033 44.667 </a:t>
            </a:r>
          </a:p>
          <a:p>
            <a:pPr lvl="0"/>
            <a:r>
              <a:rPr lang="nb-NO" sz="1000" b="1" dirty="0" smtClean="0"/>
              <a:t>JDPI MSL: 909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0" name="Google Shape;170;p20"/>
          <p:cNvSpPr txBox="1"/>
          <p:nvPr/>
        </p:nvSpPr>
        <p:spPr>
          <a:xfrm>
            <a:off x="10021969" y="2806074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SRNTGT074C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32.743 E 033 44.586 </a:t>
            </a:r>
          </a:p>
          <a:p>
            <a:pPr lvl="0"/>
            <a:r>
              <a:rPr lang="nb-NO" sz="1000" b="1" dirty="0" smtClean="0"/>
              <a:t>JDPI MSL: 915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1" name="Google Shape;171;p20"/>
          <p:cNvSpPr txBox="1"/>
          <p:nvPr/>
        </p:nvSpPr>
        <p:spPr>
          <a:xfrm>
            <a:off x="12579250" y="6537118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SRNTGT074A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32.691 E 033 44.456 </a:t>
            </a:r>
          </a:p>
          <a:p>
            <a:pPr lvl="0"/>
            <a:r>
              <a:rPr lang="fr" sz="1000" b="1" dirty="0" smtClean="0"/>
              <a:t>JDPI </a:t>
            </a:r>
            <a:r>
              <a:rPr lang="fr" sz="1000" b="1" dirty="0"/>
              <a:t>MSL: </a:t>
            </a:r>
            <a:r>
              <a:rPr lang="fr" sz="1000" b="1" dirty="0" smtClean="0"/>
              <a:t>903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2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35" name="Rektangel 3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47;p19"/>
          <p:cNvSpPr/>
          <p:nvPr/>
        </p:nvSpPr>
        <p:spPr>
          <a:xfrm>
            <a:off x="8579394" y="6137294"/>
            <a:ext cx="3072441" cy="2387151"/>
          </a:xfrm>
          <a:custGeom>
            <a:avLst/>
            <a:gdLst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69026 w 204213"/>
              <a:gd name="connsiteY2" fmla="*/ 58189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04213"/>
              <a:gd name="connsiteY0" fmla="*/ 53340 h 146858"/>
              <a:gd name="connsiteX1" fmla="*/ 65117 w 204213"/>
              <a:gd name="connsiteY1" fmla="*/ 0 h 146858"/>
              <a:gd name="connsiteX2" fmla="*/ 173337 w 204213"/>
              <a:gd name="connsiteY2" fmla="*/ 53404 h 146858"/>
              <a:gd name="connsiteX3" fmla="*/ 204205 w 204213"/>
              <a:gd name="connsiteY3" fmla="*/ 79046 h 146858"/>
              <a:gd name="connsiteX4" fmla="*/ 181495 w 204213"/>
              <a:gd name="connsiteY4" fmla="*/ 145473 h 146858"/>
              <a:gd name="connsiteX5" fmla="*/ 63731 w 204213"/>
              <a:gd name="connsiteY5" fmla="*/ 146858 h 146858"/>
              <a:gd name="connsiteX6" fmla="*/ 0 w 204213"/>
              <a:gd name="connsiteY6" fmla="*/ 82435 h 146858"/>
              <a:gd name="connsiteX7" fmla="*/ 2079 w 204213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181495 w 211637"/>
              <a:gd name="connsiteY4" fmla="*/ 145473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11637"/>
              <a:gd name="connsiteY0" fmla="*/ 53340 h 146858"/>
              <a:gd name="connsiteX1" fmla="*/ 65117 w 211637"/>
              <a:gd name="connsiteY1" fmla="*/ 0 h 146858"/>
              <a:gd name="connsiteX2" fmla="*/ 173337 w 211637"/>
              <a:gd name="connsiteY2" fmla="*/ 53404 h 146858"/>
              <a:gd name="connsiteX3" fmla="*/ 211629 w 211637"/>
              <a:gd name="connsiteY3" fmla="*/ 79046 h 146858"/>
              <a:gd name="connsiteX4" fmla="*/ 204725 w 211637"/>
              <a:gd name="connsiteY4" fmla="*/ 95474 h 146858"/>
              <a:gd name="connsiteX5" fmla="*/ 63731 w 211637"/>
              <a:gd name="connsiteY5" fmla="*/ 146858 h 146858"/>
              <a:gd name="connsiteX6" fmla="*/ 0 w 211637"/>
              <a:gd name="connsiteY6" fmla="*/ 82435 h 146858"/>
              <a:gd name="connsiteX7" fmla="*/ 2079 w 211637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73337 w 204725"/>
              <a:gd name="connsiteY2" fmla="*/ 53404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53340 h 146858"/>
              <a:gd name="connsiteX1" fmla="*/ 65117 w 204725"/>
              <a:gd name="connsiteY1" fmla="*/ 0 h 146858"/>
              <a:gd name="connsiteX2" fmla="*/ 159447 w 204725"/>
              <a:gd name="connsiteY2" fmla="*/ 79002 h 146858"/>
              <a:gd name="connsiteX3" fmla="*/ 204684 w 204725"/>
              <a:gd name="connsiteY3" fmla="*/ 79046 h 146858"/>
              <a:gd name="connsiteX4" fmla="*/ 204725 w 204725"/>
              <a:gd name="connsiteY4" fmla="*/ 95474 h 146858"/>
              <a:gd name="connsiteX5" fmla="*/ 63731 w 204725"/>
              <a:gd name="connsiteY5" fmla="*/ 146858 h 146858"/>
              <a:gd name="connsiteX6" fmla="*/ 0 w 204725"/>
              <a:gd name="connsiteY6" fmla="*/ 82435 h 146858"/>
              <a:gd name="connsiteX7" fmla="*/ 2079 w 204725"/>
              <a:gd name="connsiteY7" fmla="*/ 53340 h 146858"/>
              <a:gd name="connsiteX0" fmla="*/ 1386 w 204725"/>
              <a:gd name="connsiteY0" fmla="*/ 0 h 93518"/>
              <a:gd name="connsiteX1" fmla="*/ 155881 w 204725"/>
              <a:gd name="connsiteY1" fmla="*/ 55988 h 93518"/>
              <a:gd name="connsiteX2" fmla="*/ 159447 w 204725"/>
              <a:gd name="connsiteY2" fmla="*/ 25662 h 93518"/>
              <a:gd name="connsiteX3" fmla="*/ 204684 w 204725"/>
              <a:gd name="connsiteY3" fmla="*/ 25706 h 93518"/>
              <a:gd name="connsiteX4" fmla="*/ 204725 w 204725"/>
              <a:gd name="connsiteY4" fmla="*/ 42134 h 93518"/>
              <a:gd name="connsiteX5" fmla="*/ 63731 w 204725"/>
              <a:gd name="connsiteY5" fmla="*/ 93518 h 93518"/>
              <a:gd name="connsiteX6" fmla="*/ 0 w 204725"/>
              <a:gd name="connsiteY6" fmla="*/ 29095 h 93518"/>
              <a:gd name="connsiteX7" fmla="*/ 2079 w 204725"/>
              <a:gd name="connsiteY7" fmla="*/ 0 h 93518"/>
              <a:gd name="connsiteX0" fmla="*/ 1386 w 204725"/>
              <a:gd name="connsiteY0" fmla="*/ 0 h 55988"/>
              <a:gd name="connsiteX1" fmla="*/ 155881 w 204725"/>
              <a:gd name="connsiteY1" fmla="*/ 55988 h 55988"/>
              <a:gd name="connsiteX2" fmla="*/ 159447 w 204725"/>
              <a:gd name="connsiteY2" fmla="*/ 25662 h 55988"/>
              <a:gd name="connsiteX3" fmla="*/ 204684 w 204725"/>
              <a:gd name="connsiteY3" fmla="*/ 25706 h 55988"/>
              <a:gd name="connsiteX4" fmla="*/ 204725 w 204725"/>
              <a:gd name="connsiteY4" fmla="*/ 42134 h 55988"/>
              <a:gd name="connsiteX5" fmla="*/ 185867 w 204725"/>
              <a:gd name="connsiteY5" fmla="*/ 42562 h 55988"/>
              <a:gd name="connsiteX6" fmla="*/ 0 w 204725"/>
              <a:gd name="connsiteY6" fmla="*/ 29095 h 55988"/>
              <a:gd name="connsiteX7" fmla="*/ 2079 w 204725"/>
              <a:gd name="connsiteY7" fmla="*/ 0 h 55988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693 w 203339"/>
              <a:gd name="connsiteY7" fmla="*/ 0 h 64022"/>
              <a:gd name="connsiteX0" fmla="*/ 0 w 203339"/>
              <a:gd name="connsiteY0" fmla="*/ 0 h 64022"/>
              <a:gd name="connsiteX1" fmla="*/ 154495 w 203339"/>
              <a:gd name="connsiteY1" fmla="*/ 55988 h 64022"/>
              <a:gd name="connsiteX2" fmla="*/ 158061 w 203339"/>
              <a:gd name="connsiteY2" fmla="*/ 25662 h 64022"/>
              <a:gd name="connsiteX3" fmla="*/ 203298 w 203339"/>
              <a:gd name="connsiteY3" fmla="*/ 25706 h 64022"/>
              <a:gd name="connsiteX4" fmla="*/ 203339 w 203339"/>
              <a:gd name="connsiteY4" fmla="*/ 42134 h 64022"/>
              <a:gd name="connsiteX5" fmla="*/ 184481 w 203339"/>
              <a:gd name="connsiteY5" fmla="*/ 42562 h 64022"/>
              <a:gd name="connsiteX6" fmla="*/ 183734 w 203339"/>
              <a:gd name="connsiteY6" fmla="*/ 64022 h 64022"/>
              <a:gd name="connsiteX7" fmla="*/ 158033 w 203339"/>
              <a:gd name="connsiteY7" fmla="*/ 62439 h 64022"/>
              <a:gd name="connsiteX0" fmla="*/ 0 w 57015"/>
              <a:gd name="connsiteY0" fmla="*/ 38342 h 38490"/>
              <a:gd name="connsiteX1" fmla="*/ 8171 w 57015"/>
              <a:gd name="connsiteY1" fmla="*/ 30456 h 38490"/>
              <a:gd name="connsiteX2" fmla="*/ 11737 w 57015"/>
              <a:gd name="connsiteY2" fmla="*/ 130 h 38490"/>
              <a:gd name="connsiteX3" fmla="*/ 56974 w 57015"/>
              <a:gd name="connsiteY3" fmla="*/ 174 h 38490"/>
              <a:gd name="connsiteX4" fmla="*/ 57015 w 57015"/>
              <a:gd name="connsiteY4" fmla="*/ 16602 h 38490"/>
              <a:gd name="connsiteX5" fmla="*/ 38157 w 57015"/>
              <a:gd name="connsiteY5" fmla="*/ 17030 h 38490"/>
              <a:gd name="connsiteX6" fmla="*/ 37410 w 57015"/>
              <a:gd name="connsiteY6" fmla="*/ 38490 h 38490"/>
              <a:gd name="connsiteX7" fmla="*/ 11709 w 57015"/>
              <a:gd name="connsiteY7" fmla="*/ 36907 h 38490"/>
              <a:gd name="connsiteX0" fmla="*/ 0 w 50070"/>
              <a:gd name="connsiteY0" fmla="*/ 38342 h 38490"/>
              <a:gd name="connsiteX1" fmla="*/ 1226 w 50070"/>
              <a:gd name="connsiteY1" fmla="*/ 30456 h 38490"/>
              <a:gd name="connsiteX2" fmla="*/ 4792 w 50070"/>
              <a:gd name="connsiteY2" fmla="*/ 130 h 38490"/>
              <a:gd name="connsiteX3" fmla="*/ 50029 w 50070"/>
              <a:gd name="connsiteY3" fmla="*/ 174 h 38490"/>
              <a:gd name="connsiteX4" fmla="*/ 50070 w 50070"/>
              <a:gd name="connsiteY4" fmla="*/ 16602 h 38490"/>
              <a:gd name="connsiteX5" fmla="*/ 31212 w 50070"/>
              <a:gd name="connsiteY5" fmla="*/ 17030 h 38490"/>
              <a:gd name="connsiteX6" fmla="*/ 30465 w 50070"/>
              <a:gd name="connsiteY6" fmla="*/ 38490 h 38490"/>
              <a:gd name="connsiteX7" fmla="*/ 4764 w 50070"/>
              <a:gd name="connsiteY7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64 w 50070"/>
              <a:gd name="connsiteY6" fmla="*/ 36907 h 38490"/>
              <a:gd name="connsiteX0" fmla="*/ 0 w 50070"/>
              <a:gd name="connsiteY0" fmla="*/ 38342 h 38490"/>
              <a:gd name="connsiteX1" fmla="*/ 4792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47 w 50070"/>
              <a:gd name="connsiteY6" fmla="*/ 38299 h 38490"/>
              <a:gd name="connsiteX0" fmla="*/ 0 w 50070"/>
              <a:gd name="connsiteY0" fmla="*/ 38342 h 38490"/>
              <a:gd name="connsiteX1" fmla="*/ 3881 w 50070"/>
              <a:gd name="connsiteY1" fmla="*/ 130 h 38490"/>
              <a:gd name="connsiteX2" fmla="*/ 50029 w 50070"/>
              <a:gd name="connsiteY2" fmla="*/ 174 h 38490"/>
              <a:gd name="connsiteX3" fmla="*/ 50070 w 50070"/>
              <a:gd name="connsiteY3" fmla="*/ 16602 h 38490"/>
              <a:gd name="connsiteX4" fmla="*/ 31212 w 50070"/>
              <a:gd name="connsiteY4" fmla="*/ 17030 h 38490"/>
              <a:gd name="connsiteX5" fmla="*/ 30465 w 50070"/>
              <a:gd name="connsiteY5" fmla="*/ 38490 h 38490"/>
              <a:gd name="connsiteX6" fmla="*/ 1816 w 50070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9604 w 48462"/>
              <a:gd name="connsiteY4" fmla="*/ 17030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38490"/>
              <a:gd name="connsiteX1" fmla="*/ 2273 w 48462"/>
              <a:gd name="connsiteY1" fmla="*/ 130 h 38490"/>
              <a:gd name="connsiteX2" fmla="*/ 48421 w 48462"/>
              <a:gd name="connsiteY2" fmla="*/ 174 h 38490"/>
              <a:gd name="connsiteX3" fmla="*/ 48462 w 48462"/>
              <a:gd name="connsiteY3" fmla="*/ 16602 h 38490"/>
              <a:gd name="connsiteX4" fmla="*/ 28425 w 48462"/>
              <a:gd name="connsiteY4" fmla="*/ 16173 h 38490"/>
              <a:gd name="connsiteX5" fmla="*/ 28857 w 48462"/>
              <a:gd name="connsiteY5" fmla="*/ 38490 h 38490"/>
              <a:gd name="connsiteX6" fmla="*/ 208 w 48462"/>
              <a:gd name="connsiteY6" fmla="*/ 38299 h 38490"/>
              <a:gd name="connsiteX0" fmla="*/ 0 w 48462"/>
              <a:gd name="connsiteY0" fmla="*/ 38342 h 44589"/>
              <a:gd name="connsiteX1" fmla="*/ 2273 w 48462"/>
              <a:gd name="connsiteY1" fmla="*/ 130 h 44589"/>
              <a:gd name="connsiteX2" fmla="*/ 48421 w 48462"/>
              <a:gd name="connsiteY2" fmla="*/ 174 h 44589"/>
              <a:gd name="connsiteX3" fmla="*/ 48462 w 48462"/>
              <a:gd name="connsiteY3" fmla="*/ 16602 h 44589"/>
              <a:gd name="connsiteX4" fmla="*/ 28425 w 48462"/>
              <a:gd name="connsiteY4" fmla="*/ 16173 h 44589"/>
              <a:gd name="connsiteX5" fmla="*/ 30477 w 48462"/>
              <a:gd name="connsiteY5" fmla="*/ 44589 h 44589"/>
              <a:gd name="connsiteX6" fmla="*/ 208 w 48462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4842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5465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0 w 56436"/>
              <a:gd name="connsiteY0" fmla="*/ 38342 h 44589"/>
              <a:gd name="connsiteX1" fmla="*/ 2273 w 56436"/>
              <a:gd name="connsiteY1" fmla="*/ 130 h 44589"/>
              <a:gd name="connsiteX2" fmla="*/ 54651 w 56436"/>
              <a:gd name="connsiteY2" fmla="*/ 174 h 44589"/>
              <a:gd name="connsiteX3" fmla="*/ 56436 w 56436"/>
              <a:gd name="connsiteY3" fmla="*/ 16602 h 44589"/>
              <a:gd name="connsiteX4" fmla="*/ 28425 w 56436"/>
              <a:gd name="connsiteY4" fmla="*/ 16173 h 44589"/>
              <a:gd name="connsiteX5" fmla="*/ 30477 w 56436"/>
              <a:gd name="connsiteY5" fmla="*/ 44589 h 44589"/>
              <a:gd name="connsiteX6" fmla="*/ 208 w 56436"/>
              <a:gd name="connsiteY6" fmla="*/ 38299 h 44589"/>
              <a:gd name="connsiteX0" fmla="*/ 5086 w 61522"/>
              <a:gd name="connsiteY0" fmla="*/ 38342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5294 w 61522"/>
              <a:gd name="connsiteY6" fmla="*/ 38299 h 44589"/>
              <a:gd name="connsiteX0" fmla="*/ 5086 w 61522"/>
              <a:gd name="connsiteY0" fmla="*/ 38342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1556 w 61522"/>
              <a:gd name="connsiteY6" fmla="*/ 44024 h 44589"/>
              <a:gd name="connsiteX0" fmla="*/ 1597 w 61522"/>
              <a:gd name="connsiteY0" fmla="*/ 43445 h 44589"/>
              <a:gd name="connsiteX1" fmla="*/ 8 w 61522"/>
              <a:gd name="connsiteY1" fmla="*/ 130 h 44589"/>
              <a:gd name="connsiteX2" fmla="*/ 59737 w 61522"/>
              <a:gd name="connsiteY2" fmla="*/ 174 h 44589"/>
              <a:gd name="connsiteX3" fmla="*/ 61522 w 61522"/>
              <a:gd name="connsiteY3" fmla="*/ 16602 h 44589"/>
              <a:gd name="connsiteX4" fmla="*/ 33511 w 61522"/>
              <a:gd name="connsiteY4" fmla="*/ 16173 h 44589"/>
              <a:gd name="connsiteX5" fmla="*/ 35563 w 61522"/>
              <a:gd name="connsiteY5" fmla="*/ 44589 h 44589"/>
              <a:gd name="connsiteX6" fmla="*/ 1556 w 61522"/>
              <a:gd name="connsiteY6" fmla="*/ 44024 h 44589"/>
              <a:gd name="connsiteX0" fmla="*/ 2035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530 w 62324"/>
              <a:gd name="connsiteY0" fmla="*/ 43445 h 44589"/>
              <a:gd name="connsiteX1" fmla="*/ 810 w 62324"/>
              <a:gd name="connsiteY1" fmla="*/ 130 h 44589"/>
              <a:gd name="connsiteX2" fmla="*/ 60539 w 62324"/>
              <a:gd name="connsiteY2" fmla="*/ 174 h 44589"/>
              <a:gd name="connsiteX3" fmla="*/ 62324 w 62324"/>
              <a:gd name="connsiteY3" fmla="*/ 16602 h 44589"/>
              <a:gd name="connsiteX4" fmla="*/ 34313 w 62324"/>
              <a:gd name="connsiteY4" fmla="*/ 16173 h 44589"/>
              <a:gd name="connsiteX5" fmla="*/ 36365 w 62324"/>
              <a:gd name="connsiteY5" fmla="*/ 44589 h 44589"/>
              <a:gd name="connsiteX6" fmla="*/ 364 w 62324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3445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  <a:gd name="connsiteX0" fmla="*/ 166 w 61960"/>
              <a:gd name="connsiteY0" fmla="*/ 44069 h 44589"/>
              <a:gd name="connsiteX1" fmla="*/ 446 w 61960"/>
              <a:gd name="connsiteY1" fmla="*/ 130 h 44589"/>
              <a:gd name="connsiteX2" fmla="*/ 60175 w 61960"/>
              <a:gd name="connsiteY2" fmla="*/ 174 h 44589"/>
              <a:gd name="connsiteX3" fmla="*/ 61960 w 61960"/>
              <a:gd name="connsiteY3" fmla="*/ 16602 h 44589"/>
              <a:gd name="connsiteX4" fmla="*/ 33949 w 61960"/>
              <a:gd name="connsiteY4" fmla="*/ 16173 h 44589"/>
              <a:gd name="connsiteX5" fmla="*/ 36001 w 61960"/>
              <a:gd name="connsiteY5" fmla="*/ 44589 h 44589"/>
              <a:gd name="connsiteX6" fmla="*/ 0 w 61960"/>
              <a:gd name="connsiteY6" fmla="*/ 44024 h 4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60" h="44589" extrusionOk="0">
                <a:moveTo>
                  <a:pt x="166" y="44069"/>
                </a:moveTo>
                <a:cubicBezTo>
                  <a:pt x="10" y="43446"/>
                  <a:pt x="976" y="14568"/>
                  <a:pt x="446" y="130"/>
                </a:cubicBezTo>
                <a:cubicBezTo>
                  <a:pt x="438" y="304"/>
                  <a:pt x="60183" y="0"/>
                  <a:pt x="60175" y="174"/>
                </a:cubicBezTo>
                <a:cubicBezTo>
                  <a:pt x="59815" y="1169"/>
                  <a:pt x="61946" y="11126"/>
                  <a:pt x="61960" y="16602"/>
                </a:cubicBezTo>
                <a:lnTo>
                  <a:pt x="33949" y="16173"/>
                </a:lnTo>
                <a:lnTo>
                  <a:pt x="36001" y="44589"/>
                </a:lnTo>
                <a:lnTo>
                  <a:pt x="0" y="44024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6" name="Gruppe 55"/>
          <p:cNvGrpSpPr/>
          <p:nvPr/>
        </p:nvGrpSpPr>
        <p:grpSpPr>
          <a:xfrm>
            <a:off x="9350623" y="7273044"/>
            <a:ext cx="329842" cy="357105"/>
            <a:chOff x="7594893" y="6082064"/>
            <a:chExt cx="329842" cy="357105"/>
          </a:xfrm>
        </p:grpSpPr>
        <p:sp>
          <p:nvSpPr>
            <p:cNvPr id="57" name="Likebent trekant 56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8" name="Ellipse 57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59" name="Gruppe 58"/>
          <p:cNvGrpSpPr/>
          <p:nvPr/>
        </p:nvGrpSpPr>
        <p:grpSpPr>
          <a:xfrm>
            <a:off x="10668098" y="6709785"/>
            <a:ext cx="329842" cy="357105"/>
            <a:chOff x="7594893" y="6082064"/>
            <a:chExt cx="329842" cy="357105"/>
          </a:xfrm>
        </p:grpSpPr>
        <p:sp>
          <p:nvSpPr>
            <p:cNvPr id="60" name="Likebent trekant 59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1" name="Ellipse 60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2" name="Gruppe 61"/>
          <p:cNvGrpSpPr/>
          <p:nvPr/>
        </p:nvGrpSpPr>
        <p:grpSpPr>
          <a:xfrm>
            <a:off x="9814173" y="6410237"/>
            <a:ext cx="329842" cy="357105"/>
            <a:chOff x="7594893" y="6082064"/>
            <a:chExt cx="329842" cy="357105"/>
          </a:xfrm>
        </p:grpSpPr>
        <p:sp>
          <p:nvSpPr>
            <p:cNvPr id="63" name="Likebent trekant 62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4" name="Ellipse 63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5" name="Gruppe 64"/>
          <p:cNvGrpSpPr/>
          <p:nvPr/>
        </p:nvGrpSpPr>
        <p:grpSpPr>
          <a:xfrm>
            <a:off x="9063120" y="6908063"/>
            <a:ext cx="329842" cy="357105"/>
            <a:chOff x="7594893" y="6082064"/>
            <a:chExt cx="329842" cy="357105"/>
          </a:xfrm>
        </p:grpSpPr>
        <p:sp>
          <p:nvSpPr>
            <p:cNvPr id="66" name="Likebent trekant 65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7" name="Ellipse 66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8" name="Gruppe 67"/>
          <p:cNvGrpSpPr/>
          <p:nvPr/>
        </p:nvGrpSpPr>
        <p:grpSpPr>
          <a:xfrm>
            <a:off x="8678885" y="7318202"/>
            <a:ext cx="329842" cy="357105"/>
            <a:chOff x="7594893" y="6082064"/>
            <a:chExt cx="329842" cy="357105"/>
          </a:xfrm>
        </p:grpSpPr>
        <p:sp>
          <p:nvSpPr>
            <p:cNvPr id="69" name="Likebent trekant 68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0" name="Ellipse 69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1" name="Gruppe 70"/>
          <p:cNvGrpSpPr/>
          <p:nvPr/>
        </p:nvGrpSpPr>
        <p:grpSpPr>
          <a:xfrm>
            <a:off x="9532879" y="7592541"/>
            <a:ext cx="329842" cy="357105"/>
            <a:chOff x="7594893" y="6082064"/>
            <a:chExt cx="329842" cy="357105"/>
          </a:xfrm>
        </p:grpSpPr>
        <p:sp>
          <p:nvSpPr>
            <p:cNvPr id="72" name="Likebent trekant 71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3" name="Ellipse 72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4" name="Gruppe 73"/>
          <p:cNvGrpSpPr/>
          <p:nvPr/>
        </p:nvGrpSpPr>
        <p:grpSpPr>
          <a:xfrm>
            <a:off x="9529207" y="7888391"/>
            <a:ext cx="329842" cy="357105"/>
            <a:chOff x="7594893" y="6082064"/>
            <a:chExt cx="329842" cy="357105"/>
          </a:xfrm>
        </p:grpSpPr>
        <p:sp>
          <p:nvSpPr>
            <p:cNvPr id="75" name="Likebent trekant 74">
              <a:extLst>
                <a:ext uri="{FF2B5EF4-FFF2-40B4-BE49-F238E27FC236}">
                  <a16:creationId xmlns:a16="http://schemas.microsoft.com/office/drawing/2014/main" xmlns="" id="{344C2AF7-FD25-E1E4-3B61-D8E31C704659}"/>
                </a:ext>
              </a:extLst>
            </p:cNvPr>
            <p:cNvSpPr/>
            <p:nvPr/>
          </p:nvSpPr>
          <p:spPr>
            <a:xfrm>
              <a:off x="7594893" y="6082064"/>
              <a:ext cx="329842" cy="357105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6" name="Ellipse 75"/>
            <p:cNvSpPr/>
            <p:nvPr/>
          </p:nvSpPr>
          <p:spPr>
            <a:xfrm flipH="1">
              <a:off x="7738205" y="629694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0" name="Google Shape;166;p20"/>
          <p:cNvGrpSpPr/>
          <p:nvPr/>
        </p:nvGrpSpPr>
        <p:grpSpPr>
          <a:xfrm>
            <a:off x="6114670" y="5484389"/>
            <a:ext cx="2646674" cy="2012366"/>
            <a:chOff x="3945100" y="6965375"/>
            <a:chExt cx="2627233" cy="2012366"/>
          </a:xfrm>
        </p:grpSpPr>
        <p:sp>
          <p:nvSpPr>
            <p:cNvPr id="81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D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2" name="Google Shape;168;p20"/>
            <p:cNvCxnSpPr>
              <a:stCxn id="81" idx="2"/>
              <a:endCxn id="69" idx="1"/>
            </p:cNvCxnSpPr>
            <p:nvPr/>
          </p:nvCxnSpPr>
          <p:spPr>
            <a:xfrm rot="16200000" flipH="1">
              <a:off x="4617708" y="7023116"/>
              <a:ext cx="1728266" cy="2180984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166;p20"/>
          <p:cNvGrpSpPr/>
          <p:nvPr/>
        </p:nvGrpSpPr>
        <p:grpSpPr>
          <a:xfrm>
            <a:off x="9780261" y="7692165"/>
            <a:ext cx="2111663" cy="284100"/>
            <a:chOff x="2741449" y="6965375"/>
            <a:chExt cx="2096151" cy="284100"/>
          </a:xfrm>
        </p:grpSpPr>
        <p:sp>
          <p:nvSpPr>
            <p:cNvPr id="84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F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5" name="Google Shape;168;p20"/>
            <p:cNvCxnSpPr>
              <a:stCxn id="84" idx="1"/>
              <a:endCxn id="72" idx="5"/>
            </p:cNvCxnSpPr>
            <p:nvPr/>
          </p:nvCxnSpPr>
          <p:spPr>
            <a:xfrm rot="10800000">
              <a:off x="2741449" y="7044305"/>
              <a:ext cx="1203651" cy="6312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" name="Google Shape;166;p20"/>
          <p:cNvGrpSpPr/>
          <p:nvPr/>
        </p:nvGrpSpPr>
        <p:grpSpPr>
          <a:xfrm>
            <a:off x="9776590" y="8066945"/>
            <a:ext cx="2146354" cy="506782"/>
            <a:chOff x="2707013" y="6742693"/>
            <a:chExt cx="2130587" cy="506782"/>
          </a:xfrm>
        </p:grpSpPr>
        <p:sp>
          <p:nvSpPr>
            <p:cNvPr id="87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G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88" name="Google Shape;168;p20"/>
            <p:cNvCxnSpPr>
              <a:stCxn id="87" idx="1"/>
              <a:endCxn id="75" idx="5"/>
            </p:cNvCxnSpPr>
            <p:nvPr/>
          </p:nvCxnSpPr>
          <p:spPr>
            <a:xfrm rot="10800000">
              <a:off x="2707013" y="6742693"/>
              <a:ext cx="1238088" cy="36473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" name="Google Shape;166;p20"/>
          <p:cNvGrpSpPr/>
          <p:nvPr/>
        </p:nvGrpSpPr>
        <p:grpSpPr>
          <a:xfrm>
            <a:off x="6766078" y="4622589"/>
            <a:ext cx="2379501" cy="2464027"/>
            <a:chOff x="3945100" y="6965375"/>
            <a:chExt cx="2380389" cy="2583068"/>
          </a:xfrm>
        </p:grpSpPr>
        <p:sp>
          <p:nvSpPr>
            <p:cNvPr id="90" name="Google Shape;167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E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91" name="Google Shape;168;p20"/>
            <p:cNvCxnSpPr>
              <a:stCxn id="90" idx="2"/>
              <a:endCxn id="66" idx="1"/>
            </p:cNvCxnSpPr>
            <p:nvPr/>
          </p:nvCxnSpPr>
          <p:spPr>
            <a:xfrm rot="16200000" flipH="1">
              <a:off x="4208936" y="7431889"/>
              <a:ext cx="2298968" cy="1934139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" name="Google Shape;171;p20"/>
          <p:cNvSpPr txBox="1"/>
          <p:nvPr/>
        </p:nvSpPr>
        <p:spPr>
          <a:xfrm>
            <a:off x="12579250" y="7473289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SRNTGT074F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FUEL STORAGE</a:t>
            </a:r>
            <a:endParaRPr sz="1000" b="1"/>
          </a:p>
          <a:p>
            <a:pPr lvl="0"/>
            <a:r>
              <a:rPr lang="pt-BR" sz="1000" b="1" dirty="0" smtClean="0"/>
              <a:t>N 67 32.674 E 033 44.455 </a:t>
            </a:r>
          </a:p>
          <a:p>
            <a:pPr lvl="0"/>
            <a:r>
              <a:rPr lang="fr" sz="1000" b="1" dirty="0" smtClean="0"/>
              <a:t>JDPI </a:t>
            </a:r>
            <a:r>
              <a:rPr lang="fr" sz="1000" b="1" dirty="0"/>
              <a:t>MSL: </a:t>
            </a:r>
            <a:r>
              <a:rPr lang="fr" sz="1000" b="1" dirty="0" smtClean="0"/>
              <a:t>898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0" name="Google Shape;171;p20"/>
          <p:cNvSpPr txBox="1"/>
          <p:nvPr/>
        </p:nvSpPr>
        <p:spPr>
          <a:xfrm>
            <a:off x="12579250" y="8611341"/>
            <a:ext cx="2540100" cy="7917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SRNTGT074G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FUEL STORAGE</a:t>
            </a:r>
            <a:endParaRPr sz="1000" b="1"/>
          </a:p>
          <a:p>
            <a:pPr lvl="0"/>
            <a:r>
              <a:rPr lang="pt-BR" sz="1000" b="1" dirty="0" smtClean="0"/>
              <a:t>N 67 32.655 E 033 44.438 </a:t>
            </a:r>
          </a:p>
          <a:p>
            <a:pPr lvl="0"/>
            <a:r>
              <a:rPr lang="fr" sz="1000" b="1" dirty="0" smtClean="0"/>
              <a:t>JDPI </a:t>
            </a:r>
            <a:r>
              <a:rPr lang="fr" sz="1000" b="1" dirty="0"/>
              <a:t>MSL: </a:t>
            </a:r>
            <a:r>
              <a:rPr lang="fr" sz="1000" b="1" dirty="0" smtClean="0"/>
              <a:t>895 </a:t>
            </a:r>
            <a:r>
              <a:rPr lang="fr" sz="1000" b="1" dirty="0"/>
              <a:t>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1" name="Google Shape;169;p20"/>
          <p:cNvSpPr txBox="1"/>
          <p:nvPr/>
        </p:nvSpPr>
        <p:spPr>
          <a:xfrm>
            <a:off x="3801921" y="2910973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SRNTGT074E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GENERATOR BUILDING</a:t>
            </a:r>
            <a:endParaRPr sz="1000" b="1"/>
          </a:p>
          <a:p>
            <a:pPr lvl="0"/>
            <a:r>
              <a:rPr lang="pt-BR" sz="1000" b="1" dirty="0" smtClean="0"/>
              <a:t>N 67 32.722 E 033 44.446 </a:t>
            </a:r>
          </a:p>
          <a:p>
            <a:pPr lvl="0"/>
            <a:r>
              <a:rPr lang="nb-NO" sz="1000" b="1" dirty="0" smtClean="0"/>
              <a:t>JDPI MSL: 909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2" name="Google Shape;169;p20"/>
          <p:cNvSpPr txBox="1"/>
          <p:nvPr/>
        </p:nvSpPr>
        <p:spPr>
          <a:xfrm>
            <a:off x="1579256" y="4725918"/>
            <a:ext cx="2540100" cy="7777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SRNTGT074D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PRODUCTION FACILITY</a:t>
            </a:r>
            <a:endParaRPr sz="1000" b="1"/>
          </a:p>
          <a:p>
            <a:pPr lvl="0"/>
            <a:r>
              <a:rPr lang="pt-BR" sz="1000" b="1" dirty="0" smtClean="0"/>
              <a:t>N 67 32.702 E 033 44.372 </a:t>
            </a:r>
          </a:p>
          <a:p>
            <a:pPr lvl="0"/>
            <a:r>
              <a:rPr lang="nb-NO" sz="1000" b="1" dirty="0" smtClean="0"/>
              <a:t>JDPI MSL: 907 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1" name="Rektangel 120"/>
          <p:cNvSpPr/>
          <p:nvPr/>
        </p:nvSpPr>
        <p:spPr>
          <a:xfrm>
            <a:off x="10307779" y="1306281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WEAPONEERING OPTIONS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182" name="Google Shape;182;p21"/>
          <p:cNvGraphicFramePr/>
          <p:nvPr/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/>
                <a:gridCol w="4072450"/>
                <a:gridCol w="1533375"/>
                <a:gridCol w="1533375"/>
                <a:gridCol w="1533375"/>
                <a:gridCol w="2979300"/>
                <a:gridCol w="1080000"/>
                <a:gridCol w="1080000"/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 smtClean="0">
                          <a:solidFill>
                            <a:schemeClr val="lt1"/>
                          </a:solidFill>
                        </a:rPr>
                        <a:t>JPI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/>
                        <a:t>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2000Ibs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Blast/fragmentation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60˚-90˚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B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facility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25ms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Generator</a:t>
                      </a:r>
                      <a:r>
                        <a:rPr lang="nb-NO" baseline="0" dirty="0" smtClean="0"/>
                        <a:t> for </a:t>
                      </a:r>
                      <a:r>
                        <a:rPr lang="nb-NO" baseline="0" dirty="0" err="1" smtClean="0"/>
                        <a:t>production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facilities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F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Fuel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storage</a:t>
                      </a:r>
                      <a:r>
                        <a:rPr lang="nb-NO" baseline="0" dirty="0" smtClean="0"/>
                        <a:t> for generators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DPI G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Fuel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storage</a:t>
                      </a:r>
                      <a:r>
                        <a:rPr lang="nb-NO" baseline="0" dirty="0" smtClean="0"/>
                        <a:t> for generators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2000Ibs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GPS/Laser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err="1" smtClean="0"/>
                        <a:t>Blast/fragmentation</a:t>
                      </a:r>
                      <a:endParaRPr lang="nb-NO" dirty="0" smtClean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/>
                        <a:t>60˚-90˚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13;p23"/>
          <p:cNvSpPr txBox="1"/>
          <p:nvPr/>
        </p:nvSpPr>
        <p:spPr>
          <a:xfrm>
            <a:off x="0" y="100665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Rektangel 15"/>
          <p:cNvSpPr/>
          <p:nvPr/>
        </p:nvSpPr>
        <p:spPr>
          <a:xfrm>
            <a:off x="10307779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2"/>
          <p:cNvGraphicFramePr/>
          <p:nvPr/>
        </p:nvGraphicFramePr>
        <p:xfrm>
          <a:off x="0" y="0"/>
          <a:ext cx="15120000" cy="1075590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28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 ESTIMATION GRAPHIC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1460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84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" y="1908603"/>
            <a:ext cx="15119351" cy="878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2" name="Google Shape;192;p22"/>
          <p:cNvGrpSpPr/>
          <p:nvPr/>
        </p:nvGrpSpPr>
        <p:grpSpPr>
          <a:xfrm>
            <a:off x="7214726" y="7140614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D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2859346" y="8323924"/>
            <a:ext cx="4169697" cy="867128"/>
            <a:chOff x="2077950" y="8257422"/>
            <a:chExt cx="4169697" cy="867128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2077950" y="8510150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fr" sz="1000" b="1" dirty="0" smtClean="0"/>
                <a:t>Fuel tank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 smtClean="0"/>
                <a:t>680 </a:t>
              </a:r>
              <a:r>
                <a:rPr lang="fr" sz="1000" b="1" dirty="0"/>
                <a:t>FT SW FROM </a:t>
              </a:r>
              <a:r>
                <a:rPr lang="fr" sz="1000" b="1" dirty="0" smtClean="0"/>
                <a:t>DPI D</a:t>
              </a:r>
              <a:endParaRPr sz="1000" b="1"/>
            </a:p>
          </p:txBody>
        </p:sp>
        <p:cxnSp>
          <p:nvCxnSpPr>
            <p:cNvPr id="197" name="Google Shape;197;p22"/>
            <p:cNvCxnSpPr>
              <a:stCxn id="196" idx="3"/>
              <a:endCxn id="198" idx="1"/>
            </p:cNvCxnSpPr>
            <p:nvPr/>
          </p:nvCxnSpPr>
          <p:spPr>
            <a:xfrm rot="10800000" flipH="1">
              <a:off x="3824850" y="8664050"/>
              <a:ext cx="1799100" cy="15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-1453820">
              <a:off x="5597254" y="8366507"/>
              <a:ext cx="605986" cy="34643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2"/>
          <p:cNvSpPr txBox="1"/>
          <p:nvPr/>
        </p:nvSpPr>
        <p:spPr>
          <a:xfrm>
            <a:off x="11484271" y="4027270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250M / 812ft</a:t>
            </a:r>
            <a:endParaRPr sz="1000" b="1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06" name="Google Shape;206;p22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2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grpSp>
        <p:nvGrpSpPr>
          <p:cNvPr id="65" name="Gruppe 64"/>
          <p:cNvGrpSpPr/>
          <p:nvPr/>
        </p:nvGrpSpPr>
        <p:grpSpPr>
          <a:xfrm>
            <a:off x="5868786" y="4289368"/>
            <a:ext cx="6632446" cy="6186891"/>
            <a:chOff x="4238205" y="1643745"/>
            <a:chExt cx="7400256" cy="6987084"/>
          </a:xfrm>
        </p:grpSpPr>
        <p:grpSp>
          <p:nvGrpSpPr>
            <p:cNvPr id="201" name="Google Shape;201;p22"/>
            <p:cNvGrpSpPr/>
            <p:nvPr/>
          </p:nvGrpSpPr>
          <p:grpSpPr>
            <a:xfrm>
              <a:off x="4238205" y="1643745"/>
              <a:ext cx="7400256" cy="6987084"/>
              <a:chOff x="2722885" y="2947305"/>
              <a:chExt cx="8595762" cy="7488324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2722885" y="3410127"/>
                <a:ext cx="7718545" cy="7025502"/>
              </a:xfrm>
              <a:prstGeom prst="ellipse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2"/>
              <p:cNvCxnSpPr>
                <a:stCxn id="200" idx="2"/>
                <a:endCxn id="202" idx="7"/>
              </p:cNvCxnSpPr>
              <p:nvPr/>
            </p:nvCxnSpPr>
            <p:spPr>
              <a:xfrm rot="5400000">
                <a:off x="9569019" y="2689360"/>
                <a:ext cx="1491683" cy="20075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" name="Ellipse 63"/>
            <p:cNvSpPr/>
            <p:nvPr/>
          </p:nvSpPr>
          <p:spPr>
            <a:xfrm>
              <a:off x="7514376" y="5302313"/>
              <a:ext cx="81481" cy="807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oogle Shape;157;p20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72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3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5" name="Rektangel 7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CDE 3, PGM, UNITARY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DAMAGES ESTIMATION 1/1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06657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34135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/>
                <a:gridCol w="2864850"/>
                <a:gridCol w="1228650"/>
                <a:gridCol w="2704075"/>
                <a:gridCol w="2704075"/>
                <a:gridCol w="4521725"/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>
                          <a:solidFill>
                            <a:schemeClr val="dk1"/>
                          </a:solidFill>
                        </a:rPr>
                        <a:t>Fuel</a:t>
                      </a: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 Tank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247˚/680ft</a:t>
                      </a:r>
                      <a:r>
                        <a:rPr lang="nb-NO" baseline="0" dirty="0" smtClean="0"/>
                        <a:t> from DPI 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err="1" smtClean="0"/>
                        <a:t>Storage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of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fuel</a:t>
                      </a:r>
                      <a:r>
                        <a:rPr lang="nb-NO" dirty="0" smtClean="0"/>
                        <a:t>,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can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cause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secondary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explosions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Rektangel 10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38716" y="1915296"/>
            <a:ext cx="7180634" cy="41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6" name="Google Shape;256;p26"/>
          <p:cNvGraphicFramePr/>
          <p:nvPr/>
        </p:nvGraphicFramePr>
        <p:xfrm>
          <a:off x="0" y="0"/>
          <a:ext cx="15120000" cy="10692163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921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Apatite West Vehicle Factory,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BATTLE </a:t>
                      </a:r>
                      <a:r>
                        <a:rPr lang="fr" sz="2000" b="1" dirty="0"/>
                        <a:t>DAMAGE ASSESSMENT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47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SRNTGT074  CATCODE: 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N67 32.700 E033 44.530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2011-XX-XX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DOI:2011-XX-XX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2243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8" name="Google Shape;258;p26"/>
          <p:cNvGrpSpPr/>
          <p:nvPr/>
        </p:nvGrpSpPr>
        <p:grpSpPr>
          <a:xfrm>
            <a:off x="207725" y="2629564"/>
            <a:ext cx="519600" cy="1236436"/>
            <a:chOff x="4246325" y="4458364"/>
            <a:chExt cx="519600" cy="1236436"/>
          </a:xfrm>
        </p:grpSpPr>
        <p:cxnSp>
          <p:nvCxnSpPr>
            <p:cNvPr id="259" name="Google Shape;259;p26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0" name="Google Shape;260;p26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JDPI:[XXXXXX]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056181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BDA REMARK: [CLASSIFICATION] [DISSEMINATION]</a:t>
            </a:r>
            <a:r>
              <a:rPr lang="fr" b="1"/>
              <a:t> </a:t>
            </a:r>
            <a:r>
              <a:rPr lang="fr"/>
              <a:t>Assessment: Physical Damage/change, Collateral Damage, Functional Damage/change, Munitions Effectiveness, Reattack Recommendation, Additional/Collateral Effects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056181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66" name="Google Shape;266;p2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16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grpSp>
        <p:nvGrpSpPr>
          <p:cNvPr id="20" name="Google Shape;157;p20"/>
          <p:cNvGrpSpPr/>
          <p:nvPr/>
        </p:nvGrpSpPr>
        <p:grpSpPr>
          <a:xfrm>
            <a:off x="14331001" y="2196013"/>
            <a:ext cx="519600" cy="1236436"/>
            <a:chOff x="4246325" y="4458364"/>
            <a:chExt cx="519600" cy="1236436"/>
          </a:xfrm>
        </p:grpSpPr>
        <p:cxnSp>
          <p:nvCxnSpPr>
            <p:cNvPr id="21" name="Google Shape;158;p20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" name="Google Shape;159;p20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 dirty="0">
                  <a:solidFill>
                    <a:schemeClr val="bg1"/>
                  </a:solidFill>
                </a:rPr>
                <a:t>N</a:t>
              </a:r>
              <a:endParaRPr sz="3000" b="1">
                <a:solidFill>
                  <a:schemeClr val="bg1"/>
                </a:solidFill>
              </a:endParaRPr>
            </a:p>
          </p:txBody>
        </p:sp>
      </p:grp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123040" y="0"/>
            <a:ext cx="2234908" cy="1894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4" name="Rektangel 23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16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[FACILITY NAME, COUNTRY CODE]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COLLOCATED FACILITY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/>
                        <a:t>[CLASSIFICATION]</a:t>
                      </a:r>
                      <a:endParaRPr sz="1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900" b="1" dirty="0"/>
                        <a:t>[DISSEMINATION CONTROLS]</a:t>
                      </a:r>
                      <a:endParaRPr sz="19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BE: [XXXXXXX]  CATCODE: XX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MIDB GEO: [DDMM.MMM (N/S)] [DDDMM.MMM(E/W)]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b="1">
                          <a:solidFill>
                            <a:schemeClr val="dk1"/>
                          </a:solidFill>
                        </a:rPr>
                        <a:t>ICOD: [DDMMMYYYY] DOI:[DDMMMYYYY]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/>
                        <a:t>DECL ON: [YYYYMMDD] (+50 YEARS)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8" name="Google Shape;88;p16"/>
          <p:cNvGrpSpPr/>
          <p:nvPr/>
        </p:nvGrpSpPr>
        <p:grpSpPr>
          <a:xfrm>
            <a:off x="13999925" y="2400964"/>
            <a:ext cx="519600" cy="1236436"/>
            <a:chOff x="4246325" y="4458364"/>
            <a:chExt cx="519600" cy="1236436"/>
          </a:xfrm>
        </p:grpSpPr>
        <p:cxnSp>
          <p:nvCxnSpPr>
            <p:cNvPr id="89" name="Google Shape;89;p16"/>
            <p:cNvCxnSpPr/>
            <p:nvPr/>
          </p:nvCxnSpPr>
          <p:spPr>
            <a:xfrm rot="10800000">
              <a:off x="4246325" y="4458364"/>
              <a:ext cx="17400" cy="108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0" name="Google Shape;90;p16"/>
            <p:cNvSpPr txBox="1"/>
            <p:nvPr/>
          </p:nvSpPr>
          <p:spPr>
            <a:xfrm>
              <a:off x="4263725" y="5048300"/>
              <a:ext cx="50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 b="1"/>
                <a:t>N</a:t>
              </a:r>
              <a:endParaRPr sz="3000" b="1"/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2731650" y="3637400"/>
            <a:ext cx="3315750" cy="2171100"/>
            <a:chOff x="3452100" y="4683025"/>
            <a:chExt cx="3315750" cy="2171100"/>
          </a:xfrm>
        </p:grpSpPr>
        <p:sp>
          <p:nvSpPr>
            <p:cNvPr id="92" name="Google Shape;92;p16"/>
            <p:cNvSpPr txBox="1"/>
            <p:nvPr/>
          </p:nvSpPr>
          <p:spPr>
            <a:xfrm>
              <a:off x="3452100" y="4683025"/>
              <a:ext cx="2126700" cy="5022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FACILITY NAME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dk1"/>
                  </a:solidFill>
                </a:rPr>
                <a:t>XXXXCDXXXX/CDX01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93" name="Google Shape;93;p16"/>
            <p:cNvCxnSpPr>
              <a:stCxn id="92" idx="2"/>
            </p:cNvCxnSpPr>
            <p:nvPr/>
          </p:nvCxnSpPr>
          <p:spPr>
            <a:xfrm>
              <a:off x="4515450" y="5185225"/>
              <a:ext cx="2252400" cy="1668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6"/>
          <p:cNvSpPr/>
          <p:nvPr/>
        </p:nvSpPr>
        <p:spPr>
          <a:xfrm>
            <a:off x="5291313" y="5081150"/>
            <a:ext cx="4537375" cy="3671450"/>
          </a:xfrm>
          <a:custGeom>
            <a:avLst/>
            <a:gdLst/>
            <a:ahLst/>
            <a:cxnLst/>
            <a:rect l="l" t="t" r="r" b="b"/>
            <a:pathLst>
              <a:path w="181495" h="146858" extrusionOk="0">
                <a:moveTo>
                  <a:pt x="1386" y="53340"/>
                </a:moveTo>
                <a:lnTo>
                  <a:pt x="65117" y="0"/>
                </a:lnTo>
                <a:lnTo>
                  <a:pt x="169026" y="58189"/>
                </a:lnTo>
                <a:lnTo>
                  <a:pt x="181495" y="145473"/>
                </a:lnTo>
                <a:lnTo>
                  <a:pt x="63731" y="146858"/>
                </a:lnTo>
                <a:lnTo>
                  <a:pt x="0" y="82435"/>
                </a:lnTo>
                <a:lnTo>
                  <a:pt x="2079" y="53340"/>
                </a:lnTo>
              </a:path>
            </a:pathLst>
          </a:cu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Google Shape;95;p16"/>
          <p:cNvSpPr txBox="1"/>
          <p:nvPr/>
        </p:nvSpPr>
        <p:spPr>
          <a:xfrm>
            <a:off x="0" y="100821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[CLASSIFICATION]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 [DISSEMINATION CONTROLS]</a:t>
            </a:r>
            <a:endParaRPr b="1"/>
          </a:p>
        </p:txBody>
      </p:sp>
      <p:sp>
        <p:nvSpPr>
          <p:cNvPr id="96" name="Google Shape;96;p1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[CLASSIFICATION]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3" name="Picture 2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27769" y="-1"/>
            <a:ext cx="2225435" cy="190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ktangel 14"/>
          <p:cNvSpPr/>
          <p:nvPr/>
        </p:nvSpPr>
        <p:spPr>
          <a:xfrm>
            <a:off x="10307780" y="1306280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1861</Words>
  <PresentationFormat>Egendefinert</PresentationFormat>
  <Paragraphs>423</Paragraphs>
  <Slides>15</Slides>
  <Notes>15</Notes>
  <HiddenSlides>7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TARGET FOLDER  SRNTGT074  Apatite West Vehicle Factory,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SRNTGT074  [FACILITY NAME, SRN]</dc:title>
  <dc:subject>SRNTGT074 Apatite West Vehicle Factory</dc:subject>
  <dc:creator>132nd;VIS</dc:creator>
  <cp:lastModifiedBy>Frode Nakken</cp:lastModifiedBy>
  <cp:revision>33</cp:revision>
  <dcterms:modified xsi:type="dcterms:W3CDTF">2025-01-05T13:24:41Z</dcterms:modified>
</cp:coreProperties>
</file>